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</p:sldIdLst>
  <p:sldSz cx="12192000" cy="6858000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Outfit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195" y="4269878"/>
            <a:ext cx="5191125" cy="14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71500" y="1140321"/>
            <a:ext cx="5200650" cy="201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i="0" u="none" strike="noStrike" cap="none" noProof="0" dirty="0" err="1">
                <a:solidFill>
                  <a:srgbClr val="0369A1"/>
                </a:solidFill>
                <a:latin typeface="Outfit"/>
                <a:ea typeface="Outfit"/>
                <a:cs typeface="Outfit"/>
                <a:sym typeface="Outfit"/>
              </a:rPr>
              <a:t>Reinforcement</a:t>
            </a:r>
            <a:r>
              <a:rPr lang="es-MX" sz="4800" b="1" i="0" u="none" strike="noStrike" cap="none" noProof="0" dirty="0">
                <a:solidFill>
                  <a:srgbClr val="0369A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4800" b="1" i="0" u="none" strike="noStrike" cap="none" noProof="0" dirty="0" err="1">
                <a:solidFill>
                  <a:srgbClr val="0369A1"/>
                </a:solidFill>
                <a:latin typeface="Outfit"/>
                <a:ea typeface="Outfit"/>
                <a:cs typeface="Outfit"/>
                <a:sym typeface="Outfit"/>
              </a:rPr>
              <a:t>Learning</a:t>
            </a:r>
            <a:r>
              <a:rPr lang="es-MX" sz="4800" b="1" i="0" u="none" strike="noStrike" cap="none" noProof="0" dirty="0">
                <a:solidFill>
                  <a:srgbClr val="0369A1"/>
                </a:solidFill>
                <a:latin typeface="Outfit"/>
                <a:ea typeface="Outfit"/>
                <a:cs typeface="Outfit"/>
                <a:sym typeface="Outfit"/>
              </a:rPr>
              <a:t> en Animatrónica</a:t>
            </a:r>
            <a:endParaRPr lang="es-MX" noProof="0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376904"/>
            <a:ext cx="4953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 noProof="0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Aplicación Práctica: Disney Olaf</a:t>
            </a:r>
            <a:endParaRPr lang="es-MX" noProof="0" dirty="0"/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63321" y="4460378"/>
            <a:ext cx="45243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Basado en el </a:t>
            </a:r>
            <a:r>
              <a:rPr lang="es-MX" sz="12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paper</a:t>
            </a:r>
            <a:r>
              <a:rPr lang="es-MX" sz="12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lang="es-MX" noProof="0"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635889" y="4704159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r>
              <a:rPr lang="es-MX" sz="1500" b="1" i="0" u="none" strike="noStrike" cap="none" noProof="0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  <a:r>
              <a:rPr lang="es-MX" sz="1500" b="1" i="0" u="none" strike="noStrike" cap="none" noProof="0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and Control </a:t>
            </a:r>
            <a:r>
              <a:rPr lang="es-MX" sz="1500" b="1" i="0" u="none" strike="noStrike" cap="none" noProof="0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of</a:t>
            </a:r>
            <a:r>
              <a:rPr lang="es-MX" sz="1500" b="1" i="0" u="none" strike="noStrike" cap="none" noProof="0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s-MX" sz="1500" b="1" i="0" u="none" strike="noStrike" cap="none" noProof="0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Bipedal</a:t>
            </a:r>
            <a:r>
              <a:rPr lang="es-MX" sz="1500" b="1" i="0" u="none" strike="noStrike" cap="none" noProof="0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MX" sz="1500" b="1" i="0" u="none" strike="noStrike" cap="none" noProof="0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Robotic</a:t>
            </a:r>
            <a:r>
              <a:rPr lang="es-MX" sz="1500" b="1" i="0" u="none" strike="noStrike" cap="none" noProof="0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MX" sz="1500" b="1" i="0" u="none" strike="noStrike" cap="none" noProof="0" dirty="0" err="1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Character</a:t>
            </a:r>
            <a:r>
              <a:rPr lang="es-MX" sz="1500" b="1" i="0" u="none" strike="noStrike" cap="none" noProof="0" dirty="0">
                <a:solidFill>
                  <a:srgbClr val="0369A1"/>
                </a:solidFill>
                <a:latin typeface="Inter"/>
                <a:ea typeface="Inter"/>
                <a:cs typeface="Inter"/>
                <a:sym typeface="Inter"/>
              </a:rPr>
              <a:t>"</a:t>
            </a:r>
            <a:endParaRPr lang="es-MX" noProof="0"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654177" y="5313759"/>
            <a:ext cx="4524375" cy="21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5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s-MX" sz="105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Grandia</a:t>
            </a:r>
            <a:r>
              <a:rPr lang="es-MX" sz="105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et al., Disney </a:t>
            </a:r>
            <a:r>
              <a:rPr lang="es-MX" sz="105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Research</a:t>
            </a:r>
            <a:r>
              <a:rPr lang="es-MX" sz="105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2024)</a:t>
            </a:r>
            <a:endParaRPr lang="es-MX" noProof="0" dirty="0"/>
          </a:p>
        </p:txBody>
      </p:sp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38EAB279-5EFE-EFF1-D8C7-41DED3FF0149}"/>
              </a:ext>
            </a:extLst>
          </p:cNvPr>
          <p:cNvSpPr txBox="1"/>
          <p:nvPr/>
        </p:nvSpPr>
        <p:spPr>
          <a:xfrm>
            <a:off x="571500" y="6104929"/>
            <a:ext cx="4953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Gastelum Inzunza Jose Armando</a:t>
            </a:r>
            <a:endParaRPr lang="es-MX" b="1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0025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476250" y="1890712"/>
            <a:ext cx="5600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Más Allá de Olaf</a:t>
            </a:r>
            <a:endParaRPr lang="es-MX" noProof="0" dirty="0"/>
          </a:p>
        </p:txBody>
      </p:sp>
      <p:sp>
        <p:nvSpPr>
          <p:cNvPr id="266" name="Google Shape;266;p23"/>
          <p:cNvSpPr txBox="1"/>
          <p:nvPr/>
        </p:nvSpPr>
        <p:spPr>
          <a:xfrm>
            <a:off x="476250" y="2414587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Esta tecnología (Project Kiwi / BDX) es una plataforma, no un solo robot.</a:t>
            </a:r>
            <a:endParaRPr lang="es-MX" noProof="0" dirty="0"/>
          </a:p>
        </p:txBody>
      </p:sp>
      <p:pic>
        <p:nvPicPr>
          <p:cNvPr id="267" name="Google Shape;267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200025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/>
        </p:nvSpPr>
        <p:spPr>
          <a:xfrm>
            <a:off x="762000" y="32146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Personajes Autónomos: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Robots que deambulan libremente por el parque (Free-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roaming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 lang="es-MX" noProof="0" dirty="0"/>
          </a:p>
        </p:txBody>
      </p:sp>
      <p:sp>
        <p:nvSpPr>
          <p:cNvPr id="269" name="Google Shape;269;p23"/>
          <p:cNvSpPr txBox="1"/>
          <p:nvPr/>
        </p:nvSpPr>
        <p:spPr>
          <a:xfrm>
            <a:off x="762000" y="4014787"/>
            <a:ext cx="5048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Interacción Social: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Uso de 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LLMs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(Modelos de Lenguaje) integrados con RL para comportamiento físico y verbal.</a:t>
            </a:r>
            <a:endParaRPr lang="es-MX" noProof="0" dirty="0"/>
          </a:p>
        </p:txBody>
      </p:sp>
      <p:sp>
        <p:nvSpPr>
          <p:cNvPr id="270" name="Google Shape;270;p23"/>
          <p:cNvSpPr txBox="1"/>
          <p:nvPr/>
        </p:nvSpPr>
        <p:spPr>
          <a:xfrm>
            <a:off x="762000" y="51196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Diseño Rápido: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El pipeline de RL permite iterar nuevos personajes en meses, no años.</a:t>
            </a:r>
            <a:endParaRPr lang="es-MX" noProof="0" dirty="0"/>
          </a:p>
        </p:txBody>
      </p:sp>
      <p:sp>
        <p:nvSpPr>
          <p:cNvPr id="271" name="Google Shape;271;p23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El futuro de los </a:t>
            </a:r>
            <a:r>
              <a:rPr lang="es-MX" sz="3150" b="1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p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arques</a:t>
            </a:r>
            <a:endParaRPr lang="es-MX" noProof="0" dirty="0"/>
          </a:p>
        </p:txBody>
      </p:sp>
      <p:sp>
        <p:nvSpPr>
          <p:cNvPr id="272" name="Google Shape;272;p23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250" y="3325522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250" y="4125620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250" y="5221288"/>
            <a:ext cx="1238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0C7B20AE-0DCB-BD48-8A19-08838E4FF7D4}"/>
              </a:ext>
            </a:extLst>
          </p:cNvPr>
          <p:cNvGrpSpPr/>
          <p:nvPr/>
        </p:nvGrpSpPr>
        <p:grpSpPr>
          <a:xfrm>
            <a:off x="238125" y="2555603"/>
            <a:ext cx="11715750" cy="1746795"/>
            <a:chOff x="238125" y="2012602"/>
            <a:chExt cx="11715750" cy="1746795"/>
          </a:xfrm>
        </p:grpSpPr>
        <p:sp>
          <p:nvSpPr>
            <p:cNvPr id="305" name="Google Shape;305;p26"/>
            <p:cNvSpPr txBox="1"/>
            <p:nvPr/>
          </p:nvSpPr>
          <p:spPr>
            <a:xfrm>
              <a:off x="238125" y="2012602"/>
              <a:ext cx="11715750" cy="962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6000" b="1" i="0" u="none" strike="noStrike" cap="none" noProof="0" dirty="0">
                  <a:solidFill>
                    <a:srgbClr val="0369A1"/>
                  </a:solidFill>
                  <a:latin typeface="Outfit"/>
                  <a:ea typeface="Outfit"/>
                  <a:cs typeface="Outfit"/>
                  <a:sym typeface="Outfit"/>
                </a:rPr>
                <a:t>¿Preguntas?</a:t>
              </a:r>
              <a:endParaRPr lang="es-MX" noProof="0" dirty="0"/>
            </a:p>
          </p:txBody>
        </p:sp>
        <p:sp>
          <p:nvSpPr>
            <p:cNvPr id="306" name="Google Shape;306;p26"/>
            <p:cNvSpPr txBox="1"/>
            <p:nvPr/>
          </p:nvSpPr>
          <p:spPr>
            <a:xfrm>
              <a:off x="476250" y="3393727"/>
              <a:ext cx="11239500" cy="365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b="0" i="0" u="none" strike="noStrike" cap="none" noProof="0" dirty="0">
                  <a:solidFill>
                    <a:srgbClr val="475569"/>
                  </a:solidFill>
                  <a:latin typeface="Inter"/>
                  <a:ea typeface="Inter"/>
                  <a:cs typeface="Inter"/>
                  <a:sym typeface="Inter"/>
                </a:rPr>
                <a:t>Gracias por su atención</a:t>
              </a:r>
              <a:endParaRPr lang="es-MX" noProof="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177924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476250" y="1724025"/>
            <a:ext cx="56007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"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Design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 and Control 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of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 a 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Bipedal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Robotic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Character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"</a:t>
            </a:r>
            <a:endParaRPr lang="es-MX" noProof="0"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476250" y="2581275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Este estudio presenta un nuevo enfoque para la creación de robots bípedos enfocados en el "personaje".</a:t>
            </a:r>
            <a:endParaRPr lang="es-MX" noProof="0"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762000" y="3381375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Objetivo: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Unificar movimientos expresivos (dirigidos por artistas) con una movilidad dinámica robusta.</a:t>
            </a:r>
            <a:endParaRPr lang="es-MX" noProof="0" dirty="0"/>
          </a:p>
        </p:txBody>
      </p:sp>
      <p:sp>
        <p:nvSpPr>
          <p:cNvPr id="121" name="Google Shape;121;p15"/>
          <p:cNvSpPr txBox="1"/>
          <p:nvPr/>
        </p:nvSpPr>
        <p:spPr>
          <a:xfrm>
            <a:off x="762000" y="4181475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Método: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Una arquitectura de control basada en Deep 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Reinforcement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Learning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(RL).</a:t>
            </a:r>
            <a:endParaRPr lang="es-MX" noProof="0"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762000" y="4981575"/>
            <a:ext cx="5048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Innovación: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El robot aprende a imitar animaciones artísticas mientras mantiene el equilibrio físico, en lugar de ser programado manualmente.</a:t>
            </a:r>
            <a:endParaRPr lang="es-MX" noProof="0" dirty="0"/>
          </a:p>
        </p:txBody>
      </p:sp>
      <p:sp>
        <p:nvSpPr>
          <p:cNvPr id="124" name="Google Shape;124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 err="1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Paper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3150" b="1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b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ase</a:t>
            </a:r>
            <a:endParaRPr lang="es-MX" noProof="0" dirty="0"/>
          </a:p>
        </p:txBody>
      </p:sp>
      <p:sp>
        <p:nvSpPr>
          <p:cNvPr id="125" name="Google Shape;125;p15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3492210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4283073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5083174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Video Project 3">
            <a:hlinkClick r:id="" action="ppaction://media"/>
            <a:extLst>
              <a:ext uri="{FF2B5EF4-FFF2-40B4-BE49-F238E27FC236}">
                <a16:creationId xmlns:a16="http://schemas.microsoft.com/office/drawing/2014/main" id="{833571AC-BC24-7967-8356-750FDAB0E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2715" r="12150"/>
          <a:stretch>
            <a:fillRect/>
          </a:stretch>
        </p:blipFill>
        <p:spPr>
          <a:xfrm>
            <a:off x="6238875" y="1884240"/>
            <a:ext cx="4788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190750"/>
            <a:ext cx="5334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476250" y="1738312"/>
            <a:ext cx="5600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La Brecha "Sim-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to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-Real"</a:t>
            </a:r>
            <a:endParaRPr lang="es-MX" noProof="0" dirty="0"/>
          </a:p>
        </p:txBody>
      </p:sp>
      <p:sp>
        <p:nvSpPr>
          <p:cNvPr id="136" name="Google Shape;136;p16"/>
          <p:cNvSpPr txBox="1"/>
          <p:nvPr/>
        </p:nvSpPr>
        <p:spPr>
          <a:xfrm>
            <a:off x="476250" y="2262187"/>
            <a:ext cx="5334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Tradicionalmente, los 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animatrónicos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eran estáticos o seguían pistas pregrabadas. Hacer que un robot </a:t>
            </a:r>
            <a:r>
              <a:rPr lang="es-MX" sz="150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camine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libremente presenta retos enormes:</a:t>
            </a:r>
            <a:endParaRPr lang="es-MX" noProof="0"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6777609" y="2486025"/>
            <a:ext cx="498062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EF4444"/>
                </a:solidFill>
                <a:latin typeface="Outfit"/>
                <a:ea typeface="Outfit"/>
                <a:cs typeface="Outfit"/>
                <a:sym typeface="Outfit"/>
              </a:rPr>
              <a:t>Programación Clásica</a:t>
            </a:r>
            <a:endParaRPr lang="es-MX" noProof="0"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6677025" y="3009900"/>
            <a:ext cx="47434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Requiere miles de líneas de código para cada articulación. Muy frágil ante perturbaciones.</a:t>
            </a:r>
            <a:endParaRPr lang="es-MX" noProof="0"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6823329" y="4000500"/>
            <a:ext cx="498062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22C55E"/>
                </a:solidFill>
                <a:latin typeface="Outfit"/>
                <a:ea typeface="Outfit"/>
                <a:cs typeface="Outfit"/>
                <a:sym typeface="Outfit"/>
              </a:rPr>
              <a:t>Enfoque RL</a:t>
            </a:r>
            <a:endParaRPr lang="es-MX" noProof="0" dirty="0"/>
          </a:p>
        </p:txBody>
      </p:sp>
      <p:sp>
        <p:nvSpPr>
          <p:cNvPr id="140" name="Google Shape;140;p16"/>
          <p:cNvSpPr txBox="1"/>
          <p:nvPr/>
        </p:nvSpPr>
        <p:spPr>
          <a:xfrm>
            <a:off x="6677025" y="4524375"/>
            <a:ext cx="47434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 robot "aprende" por ensayo y error en una simulación acelerada.</a:t>
            </a:r>
            <a:endParaRPr lang="es-MX" noProof="0" dirty="0"/>
          </a:p>
        </p:txBody>
      </p:sp>
      <p:sp>
        <p:nvSpPr>
          <p:cNvPr id="141" name="Google Shape;141;p16"/>
          <p:cNvSpPr txBox="1"/>
          <p:nvPr/>
        </p:nvSpPr>
        <p:spPr>
          <a:xfrm>
            <a:off x="762000" y="33670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Equilibrio Dinámico: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Mantenerse en pie mientras se mueve es complejo.</a:t>
            </a:r>
            <a:endParaRPr lang="es-MX" noProof="0"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762000" y="41671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Física del Mundo Real: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La gravedad, fricción y colisiones son difíciles de codificar explícitamente.</a:t>
            </a:r>
            <a:endParaRPr lang="es-MX" noProof="0" dirty="0"/>
          </a:p>
        </p:txBody>
      </p:sp>
      <p:sp>
        <p:nvSpPr>
          <p:cNvPr id="143" name="Google Shape;143;p16"/>
          <p:cNvSpPr txBox="1"/>
          <p:nvPr/>
        </p:nvSpPr>
        <p:spPr>
          <a:xfrm>
            <a:off x="762000" y="4967287"/>
            <a:ext cx="5048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Intención Artística: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Los animadores crean movimientos exagerados ("squash and 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stretch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") que son físicamente imposibles para motores rígidos.</a:t>
            </a:r>
            <a:endParaRPr lang="es-MX" noProof="0" dirty="0"/>
          </a:p>
        </p:txBody>
      </p:sp>
      <p:pic>
        <p:nvPicPr>
          <p:cNvPr id="144" name="Google Shape;144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7025" y="25241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403860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El </a:t>
            </a:r>
            <a:r>
              <a:rPr lang="es-MX" sz="3150" b="1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p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roblema: Animación vs Física</a:t>
            </a:r>
            <a:endParaRPr lang="es-MX" noProof="0" dirty="0"/>
          </a:p>
        </p:txBody>
      </p:sp>
      <p:sp>
        <p:nvSpPr>
          <p:cNvPr id="147" name="Google Shape;147;p16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3485959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4276915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5086159"/>
            <a:ext cx="1238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000250"/>
            <a:ext cx="5334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200025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6381750" y="1662112"/>
            <a:ext cx="5600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Conceptos Fundamentales</a:t>
            </a:r>
            <a:endParaRPr lang="es-MX" noProof="0" dirty="0"/>
          </a:p>
        </p:txBody>
      </p:sp>
      <p:sp>
        <p:nvSpPr>
          <p:cNvPr id="159" name="Google Shape;159;p17"/>
          <p:cNvSpPr txBox="1"/>
          <p:nvPr/>
        </p:nvSpPr>
        <p:spPr>
          <a:xfrm>
            <a:off x="6667500" y="2147887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Agente (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Agent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El robot (Olaf). Toma decisiones.</a:t>
            </a:r>
            <a:endParaRPr lang="es-MX" noProof="0"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6667500" y="26431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Entorno (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Environment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El mundo físico (parque) o el simulador (física).</a:t>
            </a:r>
            <a:endParaRPr lang="es-MX" noProof="0" dirty="0"/>
          </a:p>
        </p:txBody>
      </p:sp>
      <p:sp>
        <p:nvSpPr>
          <p:cNvPr id="161" name="Google Shape;161;p17"/>
          <p:cNvSpPr txBox="1"/>
          <p:nvPr/>
        </p:nvSpPr>
        <p:spPr>
          <a:xfrm>
            <a:off x="6667500" y="34432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Acción (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Action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Torques aplicados a los motores de las articulaciones.</a:t>
            </a:r>
            <a:endParaRPr lang="es-MX" noProof="0" dirty="0"/>
          </a:p>
        </p:txBody>
      </p:sp>
      <p:sp>
        <p:nvSpPr>
          <p:cNvPr id="162" name="Google Shape;162;p17"/>
          <p:cNvSpPr txBox="1"/>
          <p:nvPr/>
        </p:nvSpPr>
        <p:spPr>
          <a:xfrm>
            <a:off x="6667500" y="4243387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Estado (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State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Posición de articulaciones, velocidad, datos del IMU.</a:t>
            </a:r>
            <a:endParaRPr lang="es-MX" noProof="0" dirty="0"/>
          </a:p>
        </p:txBody>
      </p:sp>
      <p:sp>
        <p:nvSpPr>
          <p:cNvPr id="163" name="Google Shape;163;p17"/>
          <p:cNvSpPr txBox="1"/>
          <p:nvPr/>
        </p:nvSpPr>
        <p:spPr>
          <a:xfrm>
            <a:off x="6667500" y="5043487"/>
            <a:ext cx="50482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Recompensa (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Reward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Feedback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numérico. ¿Se parece el movimiento a la animación? (+1) ¿Te caíste? (-1).</a:t>
            </a:r>
            <a:endParaRPr lang="es-MX" noProof="0" dirty="0"/>
          </a:p>
        </p:txBody>
      </p:sp>
      <p:sp>
        <p:nvSpPr>
          <p:cNvPr id="164" name="Google Shape;164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 err="1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Reinforcement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3150" b="1" i="0" u="none" strike="noStrike" cap="none" noProof="0" dirty="0" err="1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Learning</a:t>
            </a:r>
            <a:endParaRPr lang="es-MX" noProof="0" dirty="0"/>
          </a:p>
        </p:txBody>
      </p:sp>
      <p:sp>
        <p:nvSpPr>
          <p:cNvPr id="165" name="Google Shape;165;p17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2267955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2754020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3563359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4354219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5154319"/>
            <a:ext cx="1238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338387"/>
            <a:ext cx="35559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338387"/>
            <a:ext cx="35559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9650" y="2338387"/>
            <a:ext cx="3556099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771525" y="3290887"/>
            <a:ext cx="311367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1. Animación</a:t>
            </a:r>
            <a:endParaRPr lang="es-MX" noProof="0"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771525" y="3767137"/>
            <a:ext cx="2965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Un artista crea el movimiento deseado en software 3D (Maya/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Blender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). Olaf caminando feliz, saludando, etc.</a:t>
            </a:r>
            <a:endParaRPr lang="es-MX" noProof="0"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4613225" y="3290887"/>
            <a:ext cx="311367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2. Entrenamiento (Sim)</a:t>
            </a:r>
            <a:endParaRPr lang="es-MX" noProof="0"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4613225" y="3767137"/>
            <a:ext cx="2965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 agente de RL entrena en el simulador "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Kamino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". Millones de intentos para aprender a imitar la animación sin caerse.</a:t>
            </a:r>
            <a:endParaRPr lang="es-MX" noProof="0" dirty="0"/>
          </a:p>
        </p:txBody>
      </p:sp>
      <p:sp>
        <p:nvSpPr>
          <p:cNvPr id="183" name="Google Shape;183;p18"/>
          <p:cNvSpPr txBox="1"/>
          <p:nvPr/>
        </p:nvSpPr>
        <p:spPr>
          <a:xfrm>
            <a:off x="8454925" y="3290887"/>
            <a:ext cx="311382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3. Despliegue</a:t>
            </a:r>
            <a:endParaRPr lang="es-MX" noProof="0"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8454925" y="3767137"/>
            <a:ext cx="296554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La "Política" (red neuronal entrenada) se transfiere al robot físico. Controla los motores en tiempo real (Sim-</a:t>
            </a:r>
            <a:r>
              <a:rPr lang="es-MX" sz="1500" b="0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to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-Real).</a:t>
            </a:r>
            <a:endParaRPr lang="es-MX" noProof="0" dirty="0"/>
          </a:p>
        </p:txBody>
      </p:sp>
      <p:pic>
        <p:nvPicPr>
          <p:cNvPr id="185" name="Google Shape;185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525" y="267176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13225" y="2671762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54925" y="267176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Pipeline de Disney </a:t>
            </a:r>
            <a:r>
              <a:rPr lang="es-MX" sz="3150" b="1" i="0" u="none" strike="noStrike" cap="none" noProof="0" dirty="0" err="1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Research</a:t>
            </a:r>
            <a:endParaRPr lang="es-MX" noProof="0" dirty="0"/>
          </a:p>
        </p:txBody>
      </p:sp>
      <p:sp>
        <p:nvSpPr>
          <p:cNvPr id="189" name="Google Shape;189;p18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305050"/>
            <a:ext cx="11239500" cy="65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476250" y="1619250"/>
            <a:ext cx="11239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 núcleo del aprendizaje es la función de recompensa. En este caso, es una función de 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Imitación de Movimiento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s-MX" noProof="0" dirty="0"/>
          </a:p>
        </p:txBody>
      </p:sp>
      <p:sp>
        <p:nvSpPr>
          <p:cNvPr id="197" name="Google Shape;197;p19"/>
          <p:cNvSpPr txBox="1"/>
          <p:nvPr/>
        </p:nvSpPr>
        <p:spPr>
          <a:xfrm>
            <a:off x="476250" y="3816697"/>
            <a:ext cx="5600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Componentes Clave:</a:t>
            </a:r>
            <a:endParaRPr lang="es-MX" noProof="0" dirty="0"/>
          </a:p>
        </p:txBody>
      </p:sp>
      <p:sp>
        <p:nvSpPr>
          <p:cNvPr id="198" name="Google Shape;198;p19"/>
          <p:cNvSpPr txBox="1"/>
          <p:nvPr/>
        </p:nvSpPr>
        <p:spPr>
          <a:xfrm>
            <a:off x="6381750" y="4045297"/>
            <a:ext cx="5600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Objetivo:</a:t>
            </a:r>
            <a:endParaRPr lang="es-MX" noProof="0" dirty="0"/>
          </a:p>
        </p:txBody>
      </p:sp>
      <p:sp>
        <p:nvSpPr>
          <p:cNvPr id="199" name="Google Shape;199;p19"/>
          <p:cNvSpPr txBox="1"/>
          <p:nvPr/>
        </p:nvSpPr>
        <p:spPr>
          <a:xfrm>
            <a:off x="6381750" y="4569172"/>
            <a:ext cx="533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Maximizar la recompensa acumulada a lo largo del tiempo, logrando que el robot copie el "estilo" del personaje mientras la física se encarga del equilibrio.</a:t>
            </a:r>
            <a:endParaRPr lang="es-MX" noProof="0" dirty="0"/>
          </a:p>
        </p:txBody>
      </p:sp>
      <p:sp>
        <p:nvSpPr>
          <p:cNvPr id="200" name="Google Shape;200;p19"/>
          <p:cNvSpPr txBox="1"/>
          <p:nvPr/>
        </p:nvSpPr>
        <p:spPr>
          <a:xfrm>
            <a:off x="762000" y="4302472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Pose 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Reward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Minimiza el error entre los ángulos de las articulaciones del robot y la animación.</a:t>
            </a:r>
            <a:endParaRPr lang="es-MX" noProof="0" dirty="0"/>
          </a:p>
        </p:txBody>
      </p:sp>
      <p:sp>
        <p:nvSpPr>
          <p:cNvPr id="201" name="Google Shape;201;p19"/>
          <p:cNvSpPr txBox="1"/>
          <p:nvPr/>
        </p:nvSpPr>
        <p:spPr>
          <a:xfrm>
            <a:off x="762000" y="5102572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Velocity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s-MX" sz="1500" b="1" i="0" u="none" strike="noStrike" cap="none" noProof="0" dirty="0" err="1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Reward</a:t>
            </a: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Asegura que el movimiento tenga la misma energía y velocidad.</a:t>
            </a:r>
            <a:endParaRPr lang="es-MX" noProof="0" dirty="0"/>
          </a:p>
        </p:txBody>
      </p:sp>
      <p:sp>
        <p:nvSpPr>
          <p:cNvPr id="202" name="Google Shape;202;p19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F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unción de </a:t>
            </a:r>
            <a:r>
              <a:rPr lang="es-MX" sz="3150" b="1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r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ecompensa</a:t>
            </a:r>
            <a:endParaRPr lang="es-MX" noProof="0" dirty="0"/>
          </a:p>
        </p:txBody>
      </p:sp>
      <p:sp>
        <p:nvSpPr>
          <p:cNvPr id="203" name="Google Shape;203;p19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412200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5203156"/>
            <a:ext cx="1238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476250" y="1700212"/>
            <a:ext cx="5600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Domain</a:t>
            </a:r>
            <a:r>
              <a:rPr lang="es-MX" sz="2100" b="1" i="0" u="none" strike="noStrike" cap="none" noProof="0" dirty="0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s-MX" sz="2100" b="1" i="0" u="none" strike="noStrike" cap="none" noProof="0" dirty="0" err="1">
                <a:solidFill>
                  <a:srgbClr val="334155"/>
                </a:solidFill>
                <a:latin typeface="Outfit"/>
                <a:ea typeface="Outfit"/>
                <a:cs typeface="Outfit"/>
                <a:sym typeface="Outfit"/>
              </a:rPr>
              <a:t>Randomization</a:t>
            </a:r>
            <a:endParaRPr lang="es-MX" noProof="0" dirty="0"/>
          </a:p>
        </p:txBody>
      </p:sp>
      <p:sp>
        <p:nvSpPr>
          <p:cNvPr id="212" name="Google Shape;212;p20"/>
          <p:cNvSpPr txBox="1"/>
          <p:nvPr/>
        </p:nvSpPr>
        <p:spPr>
          <a:xfrm>
            <a:off x="476250" y="2224087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 mundo real es caótico (fricción del suelo variable, pequeños retrasos en motores). El simulador es perfecto.</a:t>
            </a:r>
            <a:endParaRPr lang="es-MX" noProof="0" dirty="0"/>
          </a:p>
        </p:txBody>
      </p:sp>
      <p:sp>
        <p:nvSpPr>
          <p:cNvPr id="213" name="Google Shape;213;p20"/>
          <p:cNvSpPr txBox="1"/>
          <p:nvPr/>
        </p:nvSpPr>
        <p:spPr>
          <a:xfrm>
            <a:off x="476250" y="3024187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Para cerrar esta brecha, durante el entrenamiento en simulación se aleatorizan parámetros:</a:t>
            </a:r>
            <a:endParaRPr lang="es-MX" noProof="0" dirty="0"/>
          </a:p>
        </p:txBody>
      </p:sp>
      <p:sp>
        <p:nvSpPr>
          <p:cNvPr id="214" name="Google Shape;214;p20"/>
          <p:cNvSpPr txBox="1"/>
          <p:nvPr/>
        </p:nvSpPr>
        <p:spPr>
          <a:xfrm>
            <a:off x="476250" y="5310187"/>
            <a:ext cx="533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Resultado: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Una política robusta que funciona en el mundo real.</a:t>
            </a:r>
            <a:endParaRPr lang="es-MX" noProof="0" dirty="0"/>
          </a:p>
        </p:txBody>
      </p:sp>
      <p:pic>
        <p:nvPicPr>
          <p:cNvPr id="215" name="Google Shape;21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00250"/>
            <a:ext cx="5334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762000" y="3824287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Masas y fricciones variables.</a:t>
            </a:r>
            <a:endParaRPr lang="es-MX" noProof="0" dirty="0"/>
          </a:p>
        </p:txBody>
      </p:sp>
      <p:sp>
        <p:nvSpPr>
          <p:cNvPr id="218" name="Google Shape;218;p20"/>
          <p:cNvSpPr txBox="1"/>
          <p:nvPr/>
        </p:nvSpPr>
        <p:spPr>
          <a:xfrm>
            <a:off x="762000" y="4319587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Ruido en los sensores.</a:t>
            </a:r>
            <a:endParaRPr lang="es-MX" noProof="0" dirty="0"/>
          </a:p>
        </p:txBody>
      </p:sp>
      <p:sp>
        <p:nvSpPr>
          <p:cNvPr id="219" name="Google Shape;219;p20"/>
          <p:cNvSpPr txBox="1"/>
          <p:nvPr/>
        </p:nvSpPr>
        <p:spPr>
          <a:xfrm>
            <a:off x="762000" y="4814887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Latencia simulada.</a:t>
            </a:r>
            <a:endParaRPr lang="es-MX" noProof="0" dirty="0"/>
          </a:p>
        </p:txBody>
      </p:sp>
      <p:sp>
        <p:nvSpPr>
          <p:cNvPr id="220" name="Google Shape;220;p20"/>
          <p:cNvSpPr txBox="1"/>
          <p:nvPr/>
        </p:nvSpPr>
        <p:spPr>
          <a:xfrm>
            <a:off x="476250" y="476250"/>
            <a:ext cx="117157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Transferencia Sim-</a:t>
            </a:r>
            <a:r>
              <a:rPr lang="es-MX" sz="3150" b="1" i="0" u="none" strike="noStrike" cap="none" noProof="0" dirty="0" err="1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to</a:t>
            </a: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-Real</a:t>
            </a:r>
            <a:endParaRPr lang="es-MX" noProof="0" dirty="0"/>
          </a:p>
        </p:txBody>
      </p:sp>
      <p:sp>
        <p:nvSpPr>
          <p:cNvPr id="221" name="Google Shape;221;p20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3944355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421189"/>
            <a:ext cx="1238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916487"/>
            <a:ext cx="1238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6667500" y="852487"/>
            <a:ext cx="52006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F172A"/>
                </a:solidFill>
                <a:latin typeface="Outfit"/>
                <a:ea typeface="Outfit"/>
                <a:cs typeface="Outfit"/>
                <a:sym typeface="Outfit"/>
              </a:rPr>
              <a:t>Aplicación práctica: Olaf</a:t>
            </a:r>
            <a:endParaRPr lang="es-MX" noProof="0" dirty="0"/>
          </a:p>
        </p:txBody>
      </p:sp>
      <p:sp>
        <p:nvSpPr>
          <p:cNvPr id="232" name="Google Shape;232;p21"/>
          <p:cNvSpPr txBox="1"/>
          <p:nvPr/>
        </p:nvSpPr>
        <p:spPr>
          <a:xfrm>
            <a:off x="6667500" y="1328737"/>
            <a:ext cx="52006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Desafíos</a:t>
            </a:r>
            <a:endParaRPr lang="es-MX" noProof="0" dirty="0"/>
          </a:p>
        </p:txBody>
      </p:sp>
      <p:sp>
        <p:nvSpPr>
          <p:cNvPr id="233" name="Google Shape;233;p21"/>
          <p:cNvSpPr txBox="1"/>
          <p:nvPr/>
        </p:nvSpPr>
        <p:spPr>
          <a:xfrm>
            <a:off x="6667500" y="1852612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Olaf no es un robot estándar. Su diseño presenta retos específicos para el RL:</a:t>
            </a:r>
            <a:endParaRPr lang="es-MX" noProof="0" dirty="0"/>
          </a:p>
        </p:txBody>
      </p:sp>
      <p:sp>
        <p:nvSpPr>
          <p:cNvPr id="234" name="Google Shape;234;p21"/>
          <p:cNvSpPr txBox="1"/>
          <p:nvPr/>
        </p:nvSpPr>
        <p:spPr>
          <a:xfrm>
            <a:off x="6943725" y="2921432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lang="es-MX" noProof="0" dirty="0"/>
          </a:p>
        </p:txBody>
      </p:sp>
      <p:sp>
        <p:nvSpPr>
          <p:cNvPr id="235" name="Google Shape;235;p21"/>
          <p:cNvSpPr txBox="1"/>
          <p:nvPr/>
        </p:nvSpPr>
        <p:spPr>
          <a:xfrm>
            <a:off x="7048500" y="2832532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Cuerpo Blando: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Su disfraz de "nieve" es deformable, cambiando la dinámica del movimiento comparado con carcasas rígidas.</a:t>
            </a:r>
            <a:endParaRPr lang="es-MX" noProof="0" dirty="0"/>
          </a:p>
        </p:txBody>
      </p:sp>
      <p:sp>
        <p:nvSpPr>
          <p:cNvPr id="236" name="Google Shape;236;p21"/>
          <p:cNvSpPr txBox="1"/>
          <p:nvPr/>
        </p:nvSpPr>
        <p:spPr>
          <a:xfrm>
            <a:off x="6943725" y="4117252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lang="es-MX" noProof="0" dirty="0"/>
          </a:p>
        </p:txBody>
      </p:sp>
      <p:sp>
        <p:nvSpPr>
          <p:cNvPr id="237" name="Google Shape;237;p21"/>
          <p:cNvSpPr txBox="1"/>
          <p:nvPr/>
        </p:nvSpPr>
        <p:spPr>
          <a:xfrm>
            <a:off x="7048500" y="4043362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Proporciones Caricaturescas: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Cabeza grande, piernas cortas. El centro de masa es inusual.</a:t>
            </a:r>
            <a:endParaRPr lang="es-MX" noProof="0" dirty="0"/>
          </a:p>
        </p:txBody>
      </p:sp>
      <p:sp>
        <p:nvSpPr>
          <p:cNvPr id="238" name="Google Shape;238;p21"/>
          <p:cNvSpPr txBox="1"/>
          <p:nvPr/>
        </p:nvSpPr>
        <p:spPr>
          <a:xfrm>
            <a:off x="6943725" y="5008269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 lang="es-MX" noProof="0" dirty="0"/>
          </a:p>
        </p:txBody>
      </p:sp>
      <p:sp>
        <p:nvSpPr>
          <p:cNvPr id="239" name="Google Shape;239;p21"/>
          <p:cNvSpPr txBox="1"/>
          <p:nvPr/>
        </p:nvSpPr>
        <p:spPr>
          <a:xfrm>
            <a:off x="7048500" y="4934088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1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Expresividad:</a:t>
            </a: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Debe caminar con "personalidad" (torpe pero entrañable), no como una máquina eficiente.</a:t>
            </a:r>
            <a:endParaRPr lang="es-MX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185987"/>
            <a:ext cx="35559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185987"/>
            <a:ext cx="35559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9650" y="2185987"/>
            <a:ext cx="3556099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771525" y="3138487"/>
            <a:ext cx="311367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Caminata Estilizada</a:t>
            </a:r>
            <a:endParaRPr lang="es-MX" noProof="0" dirty="0"/>
          </a:p>
        </p:txBody>
      </p:sp>
      <p:sp>
        <p:nvSpPr>
          <p:cNvPr id="249" name="Google Shape;249;p22"/>
          <p:cNvSpPr txBox="1"/>
          <p:nvPr/>
        </p:nvSpPr>
        <p:spPr>
          <a:xfrm>
            <a:off x="771525" y="3614737"/>
            <a:ext cx="29654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El sistema RL logró reproducir la caminata peculiar de Olaf, incluyendo el balanceo característico, manteniendo el equilibrio físico.</a:t>
            </a:r>
            <a:endParaRPr lang="es-MX" noProof="0" dirty="0"/>
          </a:p>
        </p:txBody>
      </p:sp>
      <p:sp>
        <p:nvSpPr>
          <p:cNvPr id="250" name="Google Shape;250;p22"/>
          <p:cNvSpPr txBox="1"/>
          <p:nvPr/>
        </p:nvSpPr>
        <p:spPr>
          <a:xfrm>
            <a:off x="4613225" y="3138487"/>
            <a:ext cx="311367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Interacción</a:t>
            </a:r>
            <a:endParaRPr lang="es-MX" noProof="0" dirty="0"/>
          </a:p>
        </p:txBody>
      </p:sp>
      <p:sp>
        <p:nvSpPr>
          <p:cNvPr id="251" name="Google Shape;251;p22"/>
          <p:cNvSpPr txBox="1"/>
          <p:nvPr/>
        </p:nvSpPr>
        <p:spPr>
          <a:xfrm>
            <a:off x="4613225" y="3614737"/>
            <a:ext cx="2965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Gracias al control robusto, Olaf puede detenerse, hablar y gesticular con brazos y cara sin perder la estabilidad.</a:t>
            </a:r>
            <a:endParaRPr lang="es-MX" noProof="0" dirty="0"/>
          </a:p>
        </p:txBody>
      </p:sp>
      <p:sp>
        <p:nvSpPr>
          <p:cNvPr id="252" name="Google Shape;252;p22"/>
          <p:cNvSpPr txBox="1"/>
          <p:nvPr/>
        </p:nvSpPr>
        <p:spPr>
          <a:xfrm>
            <a:off x="8454925" y="3138487"/>
            <a:ext cx="3113826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Resiliencia</a:t>
            </a:r>
            <a:endParaRPr lang="es-MX" noProof="0" dirty="0"/>
          </a:p>
        </p:txBody>
      </p:sp>
      <p:sp>
        <p:nvSpPr>
          <p:cNvPr id="253" name="Google Shape;253;p22"/>
          <p:cNvSpPr txBox="1"/>
          <p:nvPr/>
        </p:nvSpPr>
        <p:spPr>
          <a:xfrm>
            <a:off x="8454925" y="3614737"/>
            <a:ext cx="296554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 b="0" i="0" u="none" strike="noStrike" cap="none" noProof="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Puede caminar sobre superficies irregulares en los parques y recuperarse de pequeños empujones o tropiezos.</a:t>
            </a:r>
            <a:endParaRPr lang="es-MX" noProof="0" dirty="0"/>
          </a:p>
        </p:txBody>
      </p:sp>
      <p:pic>
        <p:nvPicPr>
          <p:cNvPr id="254" name="Google Shape;254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525" y="2519362"/>
            <a:ext cx="2381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13225" y="2519362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54925" y="2519362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476250" y="476250"/>
            <a:ext cx="117157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150" b="1" i="0" u="none" strike="noStrike" cap="none" noProof="0" dirty="0">
                <a:solidFill>
                  <a:srgbClr val="0284C7"/>
                </a:solidFill>
                <a:latin typeface="Outfit"/>
                <a:ea typeface="Outfit"/>
                <a:cs typeface="Outfit"/>
                <a:sym typeface="Outfit"/>
              </a:rPr>
              <a:t>Resultados Obtenidos</a:t>
            </a:r>
            <a:endParaRPr lang="es-MX" noProof="0" dirty="0"/>
          </a:p>
        </p:txBody>
      </p:sp>
      <p:sp>
        <p:nvSpPr>
          <p:cNvPr id="258" name="Google Shape;258;p22"/>
          <p:cNvSpPr/>
          <p:nvPr/>
        </p:nvSpPr>
        <p:spPr>
          <a:xfrm>
            <a:off x="476250" y="1123950"/>
            <a:ext cx="11239500" cy="19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788</Words>
  <Application>Microsoft Office PowerPoint</Application>
  <PresentationFormat>Panorámica</PresentationFormat>
  <Paragraphs>75</Paragraphs>
  <Slides>11</Slides>
  <Notes>11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Inter</vt:lpstr>
      <vt:lpstr>Outfit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JOSE ARMANDO GASTELUM INZUNZA</cp:lastModifiedBy>
  <cp:revision>3</cp:revision>
  <dcterms:modified xsi:type="dcterms:W3CDTF">2025-12-02T23:40:15Z</dcterms:modified>
</cp:coreProperties>
</file>